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3"/>
  </p:sldMasterIdLst>
  <p:notesMasterIdLst>
    <p:notesMasterId r:id="rId5"/>
  </p:notesMasterIdLst>
  <p:sldIdLst>
    <p:sldId id="635" r:id="rId4"/>
    <p:sldId id="323" r:id="rId6"/>
    <p:sldId id="312" r:id="rId7"/>
    <p:sldId id="654" r:id="rId8"/>
    <p:sldId id="311" r:id="rId9"/>
    <p:sldId id="313" r:id="rId10"/>
    <p:sldId id="644" r:id="rId11"/>
    <p:sldId id="270" r:id="rId12"/>
    <p:sldId id="645" r:id="rId13"/>
    <p:sldId id="646" r:id="rId14"/>
    <p:sldId id="647" r:id="rId15"/>
    <p:sldId id="648" r:id="rId16"/>
    <p:sldId id="649" r:id="rId17"/>
    <p:sldId id="650" r:id="rId18"/>
    <p:sldId id="651" r:id="rId19"/>
    <p:sldId id="652" r:id="rId20"/>
    <p:sldId id="653" r:id="rId21"/>
    <p:sldId id="643" r:id="rId22"/>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635"/>
            <p14:sldId id="323"/>
            <p14:sldId id="312"/>
            <p14:sldId id="654"/>
            <p14:sldId id="311"/>
            <p14:sldId id="313"/>
            <p14:sldId id="644"/>
            <p14:sldId id="270"/>
            <p14:sldId id="645"/>
            <p14:sldId id="646"/>
            <p14:sldId id="647"/>
            <p14:sldId id="648"/>
            <p14:sldId id="649"/>
            <p14:sldId id="650"/>
            <p14:sldId id="651"/>
            <p14:sldId id="652"/>
            <p14:sldId id="653"/>
            <p14:sldId id="643"/>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A0001"/>
    <a:srgbClr val="BFBFBF"/>
    <a:srgbClr val="CEAB6E"/>
    <a:srgbClr val="A6A6A6"/>
    <a:srgbClr val="B1B1B1"/>
    <a:srgbClr val="063771"/>
    <a:srgbClr val="222A35"/>
    <a:srgbClr val="A23341"/>
    <a:srgbClr val="DCDCD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65" autoAdjust="0"/>
    <p:restoredTop sz="96580" autoAdjust="0"/>
  </p:normalViewPr>
  <p:slideViewPr>
    <p:cSldViewPr snapToGrid="0">
      <p:cViewPr varScale="1">
        <p:scale>
          <a:sx n="92" d="100"/>
          <a:sy n="92" d="100"/>
        </p:scale>
        <p:origin x="58" y="117"/>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gs" Target="tags/tag1.xml"/><Relationship Id="rId26" Type="http://schemas.openxmlformats.org/officeDocument/2006/relationships/commentAuthors" Target="commentAuthors.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sv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1" Type="http://schemas.openxmlformats.org/officeDocument/2006/relationships/theme" Target="../theme/theme2.xml"/><Relationship Id="rId20" Type="http://schemas.openxmlformats.org/officeDocument/2006/relationships/slideLayout" Target="../slideLayouts/slideLayout40.xml"/><Relationship Id="rId2" Type="http://schemas.openxmlformats.org/officeDocument/2006/relationships/slideLayout" Target="../slideLayouts/slideLayout22.xml"/><Relationship Id="rId19" Type="http://schemas.openxmlformats.org/officeDocument/2006/relationships/slideLayout" Target="../slideLayouts/slideLayout39.xml"/><Relationship Id="rId18" Type="http://schemas.openxmlformats.org/officeDocument/2006/relationships/slideLayout" Target="../slideLayouts/slideLayout38.xml"/><Relationship Id="rId17" Type="http://schemas.openxmlformats.org/officeDocument/2006/relationships/slideLayout" Target="../slideLayouts/slideLayout37.xml"/><Relationship Id="rId16" Type="http://schemas.openxmlformats.org/officeDocument/2006/relationships/slideLayout" Target="../slideLayouts/slideLayout36.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3" Type="http://schemas.openxmlformats.org/officeDocument/2006/relationships/slideLayout" Target="../slideLayouts/slideLayout33.xml"/><Relationship Id="rId12" Type="http://schemas.openxmlformats.org/officeDocument/2006/relationships/slideLayout" Target="../slideLayouts/slideLayout32.xml"/><Relationship Id="rId11" Type="http://schemas.openxmlformats.org/officeDocument/2006/relationships/slideLayout" Target="../slideLayouts/slideLayout31.xml"/><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2.xml"/><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2.xml"/><Relationship Id="rId2" Type="http://schemas.openxmlformats.org/officeDocument/2006/relationships/image" Target="../media/image9.png"/><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2.xml"/><Relationship Id="rId2" Type="http://schemas.openxmlformats.org/officeDocument/2006/relationships/image" Target="../media/image11.png"/><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sp>
        <p:nvSpPr>
          <p:cNvPr id="4" name="矩形 3"/>
          <p:cNvSpPr/>
          <p:nvPr/>
        </p:nvSpPr>
        <p:spPr>
          <a:xfrm>
            <a:off x="0" y="1669"/>
            <a:ext cx="12192000" cy="6858000"/>
          </a:xfrm>
          <a:prstGeom prst="rect">
            <a:avLst/>
          </a:prstGeom>
          <a:gradFill flip="none" rotWithShape="1">
            <a:gsLst>
              <a:gs pos="31000">
                <a:schemeClr val="bg1"/>
              </a:gs>
              <a:gs pos="100000">
                <a:schemeClr val="bg1">
                  <a:alpha val="50000"/>
                </a:schemeClr>
              </a:gs>
            </a:gsLst>
            <a:lin ang="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52820" y="2095096"/>
            <a:ext cx="5649377"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8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集成电路领域</a:t>
            </a:r>
            <a:endParaRPr kumimoji="0" lang="en-US" altLang="zh-CN" sz="48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100</a:t>
            </a:r>
            <a:r>
              <a:rPr kumimoji="0" lang="zh-CN" altLang="en-US" sz="48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个英文高频词</a:t>
            </a:r>
            <a:endParaRPr kumimoji="0" lang="zh-CN" altLang="en-US" sz="48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 name="组合 9"/>
          <p:cNvGrpSpPr/>
          <p:nvPr/>
        </p:nvGrpSpPr>
        <p:grpSpPr>
          <a:xfrm>
            <a:off x="1613595" y="1580951"/>
            <a:ext cx="2136277" cy="157242"/>
            <a:chOff x="4616246" y="3878362"/>
            <a:chExt cx="5571416" cy="410087"/>
          </a:xfrm>
          <a:solidFill>
            <a:schemeClr val="tx1">
              <a:alpha val="80000"/>
            </a:schemeClr>
          </a:solidFill>
        </p:grpSpPr>
        <p:sp>
          <p:nvSpPr>
            <p:cNvPr id="5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组合 14"/>
          <p:cNvGrpSpPr/>
          <p:nvPr/>
        </p:nvGrpSpPr>
        <p:grpSpPr>
          <a:xfrm>
            <a:off x="1609909" y="879505"/>
            <a:ext cx="2144877" cy="612998"/>
            <a:chOff x="4606634" y="2048989"/>
            <a:chExt cx="5593843" cy="1598699"/>
          </a:xfrm>
          <a:solidFill>
            <a:schemeClr val="accent1">
              <a:alpha val="80000"/>
            </a:schemeClr>
          </a:solidFill>
        </p:grpSpPr>
        <p:sp>
          <p:nvSpPr>
            <p:cNvPr id="40"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组合 15"/>
          <p:cNvGrpSpPr/>
          <p:nvPr/>
        </p:nvGrpSpPr>
        <p:grpSpPr>
          <a:xfrm>
            <a:off x="497548" y="811832"/>
            <a:ext cx="960649" cy="958410"/>
            <a:chOff x="2105799" y="20055838"/>
            <a:chExt cx="6748090" cy="6732363"/>
          </a:xfrm>
          <a:solidFill>
            <a:schemeClr val="accent1">
              <a:alpha val="80000"/>
            </a:schemeClr>
          </a:solidFill>
        </p:grpSpPr>
        <p:sp>
          <p:nvSpPr>
            <p:cNvPr id="1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9" name="文本框 68"/>
          <p:cNvSpPr txBox="1"/>
          <p:nvPr/>
        </p:nvSpPr>
        <p:spPr>
          <a:xfrm>
            <a:off x="497548" y="5512954"/>
            <a:ext cx="2650383" cy="39878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000" dirty="0">
                <a:solidFill>
                  <a:prstClr val="white">
                    <a:lumMod val="50000"/>
                  </a:prstClr>
                </a:solidFill>
                <a:latin typeface="Monotype Corsiva" panose="03010101010201010101" pitchFamily="66" charset="0"/>
                <a:ea typeface="微软雅黑" panose="020B0503020204020204" pitchFamily="34" charset="-122"/>
                <a:cs typeface="+mn-ea"/>
                <a:sym typeface="Arial" panose="020B0604020202020204" pitchFamily="34" charset="0"/>
              </a:rPr>
              <a:t>Author</a:t>
            </a:r>
            <a:r>
              <a:rPr kumimoji="0" lang="zh-CN" altLang="en-US"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t>
            </a:r>
            <a:endParaRPr kumimoji="0" lang="zh-CN" altLang="en-US"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
        <p:nvSpPr>
          <p:cNvPr id="68" name="文本框 67"/>
          <p:cNvSpPr txBox="1"/>
          <p:nvPr/>
        </p:nvSpPr>
        <p:spPr>
          <a:xfrm>
            <a:off x="3339431" y="5509846"/>
            <a:ext cx="2464761"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Advisor</a:t>
            </a:r>
            <a:r>
              <a:rPr kumimoji="0" lang="zh-CN" altLang="en-US"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t>
            </a:r>
            <a:r>
              <a:rPr kumimoji="0" lang="en-US" altLang="zh-CN"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Professor Li</a:t>
            </a:r>
            <a:endParaRPr kumimoji="0" lang="zh-CN" altLang="en-US"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
        <p:nvSpPr>
          <p:cNvPr id="2" name="文本框 1"/>
          <p:cNvSpPr txBox="1"/>
          <p:nvPr/>
        </p:nvSpPr>
        <p:spPr>
          <a:xfrm>
            <a:off x="200732" y="4035725"/>
            <a:ext cx="5805946" cy="1077218"/>
          </a:xfrm>
          <a:prstGeom prst="rect">
            <a:avLst/>
          </a:prstGeom>
          <a:noFill/>
        </p:spPr>
        <p:txBody>
          <a:bodyPr wrap="square" rtlCol="0">
            <a:spAutoFit/>
          </a:bodyPr>
          <a:lstStyle/>
          <a:p>
            <a:pPr lvl="0" algn="ctr">
              <a:defRPr/>
            </a:pPr>
            <a:r>
              <a:rPr kumimoji="0" lang="en-US" altLang="zh-CN" sz="3200" b="0" i="0" u="none" strike="noStrike" kern="1200" cap="none" spc="200" normalizeH="0" baseline="0" noProof="0" dirty="0">
                <a:ln>
                  <a:noFill/>
                </a:ln>
                <a:solidFill>
                  <a:schemeClr val="accent1"/>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100 High </a:t>
            </a:r>
            <a:r>
              <a:rPr lang="en-US" altLang="zh-CN" sz="3200" spc="200" dirty="0">
                <a:solidFill>
                  <a:schemeClr val="accent1"/>
                </a:solidFill>
                <a:latin typeface="Monotype Corsiva" panose="03010101010201010101" pitchFamily="66" charset="0"/>
                <a:ea typeface="微软雅黑" panose="020B0503020204020204" pitchFamily="34" charset="-122"/>
                <a:cs typeface="+mn-ea"/>
                <a:sym typeface="Arial" panose="020B0604020202020204" pitchFamily="34" charset="0"/>
              </a:rPr>
              <a:t>Frequency Words in Integrated Circuit </a:t>
            </a:r>
            <a:endParaRPr kumimoji="0" lang="zh-CN" altLang="en-US" sz="3200" b="0" i="0" u="none" strike="noStrike" kern="1200" cap="none" spc="200" normalizeH="0" baseline="0" noProof="0" dirty="0">
              <a:ln>
                <a:noFill/>
              </a:ln>
              <a:solidFill>
                <a:schemeClr val="accent1"/>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631327"/>
        </p:xfrm>
        <a:graphic>
          <a:graphicData uri="http://schemas.openxmlformats.org/drawingml/2006/table">
            <a:tbl>
              <a:tblPr firstRow="1" bandRow="1">
                <a:tableStyleId>{5C22544A-7EE6-4342-B048-85BDC9FD1C3A}</a:tableStyleId>
              </a:tblPr>
              <a:tblGrid>
                <a:gridCol w="2611840"/>
                <a:gridCol w="2611840"/>
                <a:gridCol w="2611840"/>
                <a:gridCol w="2611840"/>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clock</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时钟</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coefficient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sym typeface="Arial" panose="020B0604020202020204" pitchFamily="34" charset="0"/>
                        </a:rPr>
                        <a:t>系数</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constraint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sym typeface="Arial" panose="020B0604020202020204" pitchFamily="34" charset="0"/>
                        </a:rPr>
                        <a:t>约束</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delay</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元器件的延迟</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Design For Test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DFT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芯片可测性设计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Digital Signal Processor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DSP</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数字信号处理</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b="0" i="0" kern="1200" dirty="0">
                          <a:solidFill>
                            <a:schemeClr val="dk1"/>
                          </a:solidFill>
                          <a:effectLst/>
                          <a:latin typeface="+mn-lt"/>
                          <a:ea typeface="+mn-ea"/>
                          <a:cs typeface="+mn-cs"/>
                        </a:rPr>
                        <a:t>Digital-to-Analog Converter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DAC</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数模转换电路</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Electrical Engineering</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EE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电子工程</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Electronic Design Automation</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EDA</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电子设计自动化工具</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Extreme Ultra Violet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EUV</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极深紫外光刻</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631327"/>
        </p:xfrm>
        <a:graphic>
          <a:graphicData uri="http://schemas.openxmlformats.org/drawingml/2006/table">
            <a:tbl>
              <a:tblPr firstRow="1" bandRow="1">
                <a:tableStyleId>{5C22544A-7EE6-4342-B048-85BDC9FD1C3A}</a:tableStyleId>
              </a:tblPr>
              <a:tblGrid>
                <a:gridCol w="2611840"/>
                <a:gridCol w="2611840"/>
                <a:gridCol w="2611840"/>
                <a:gridCol w="2611840"/>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embedded</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嵌入式的</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Field-Programmable Gate Array</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FPGA</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现场可编程逻辑门阵列</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feedback</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反馈</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filter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筛选，滤波器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fabless</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芯片设计公司</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foundry</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芯片代工厂</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Flip-Flop</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触发器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frequency</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频率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full mask</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全掩膜</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Final Test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FT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芯片在封装完成以后最终的功能和性能测试</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787944"/>
        </p:xfrm>
        <a:graphic>
          <a:graphicData uri="http://schemas.openxmlformats.org/drawingml/2006/table">
            <a:tbl>
              <a:tblPr firstRow="1" bandRow="1">
                <a:tableStyleId>{5C22544A-7EE6-4342-B048-85BDC9FD1C3A}</a:tableStyleId>
              </a:tblPr>
              <a:tblGrid>
                <a:gridCol w="2737787"/>
                <a:gridCol w="2357252"/>
                <a:gridCol w="2740481"/>
                <a:gridCol w="2611840"/>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Graphic Processing Unit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b="1" i="0" kern="1200" dirty="0">
                          <a:solidFill>
                            <a:schemeClr val="dk1"/>
                          </a:solidFill>
                          <a:effectLst/>
                          <a:latin typeface="+mn-lt"/>
                          <a:ea typeface="+mn-ea"/>
                          <a:cs typeface="+mn-cs"/>
                        </a:rPr>
                        <a:t>GPU</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图形处理器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General-Purpose Input Output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GPIO</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通用输入</a:t>
                      </a:r>
                      <a:r>
                        <a:rPr lang="en-US" altLang="zh-CN" sz="1800" b="0" i="0" kern="1200" dirty="0">
                          <a:solidFill>
                            <a:schemeClr val="dk1"/>
                          </a:solidFill>
                          <a:effectLst/>
                          <a:latin typeface="+mn-lt"/>
                          <a:ea typeface="+mn-ea"/>
                          <a:cs typeface="+mn-cs"/>
                        </a:rPr>
                        <a:t>/</a:t>
                      </a:r>
                      <a:r>
                        <a:rPr lang="zh-CN" altLang="en-US" sz="1800" b="0" i="0" kern="1200" dirty="0">
                          <a:solidFill>
                            <a:schemeClr val="dk1"/>
                          </a:solidFill>
                          <a:effectLst/>
                          <a:latin typeface="+mn-lt"/>
                          <a:ea typeface="+mn-ea"/>
                          <a:cs typeface="+mn-cs"/>
                        </a:rPr>
                        <a:t>输出，总线扩展器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Gate-Level Simulation</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GLS</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数字验证中的门级仿真</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Gate-All-Around FET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GAA</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全环绕栅极晶体管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hierarchy</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sym typeface="Arial" panose="020B0604020202020204" pitchFamily="34" charset="0"/>
                        </a:rPr>
                        <a:t>层级</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Hardware Description Language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HDL</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硬件描述语言</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Hardware Verification Language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HVL</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硬件验证语言</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Integrated Circuit</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IC</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集成电路</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Intellectual Property</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IP</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（知识产权的）电路模块</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impedance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阻抗</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631327"/>
        </p:xfrm>
        <a:graphic>
          <a:graphicData uri="http://schemas.openxmlformats.org/drawingml/2006/table">
            <a:tbl>
              <a:tblPr firstRow="1" bandRow="1">
                <a:tableStyleId>{5C22544A-7EE6-4342-B048-85BDC9FD1C3A}</a:tableStyleId>
              </a:tblPr>
              <a:tblGrid>
                <a:gridCol w="2702161"/>
                <a:gridCol w="2291463"/>
                <a:gridCol w="2743200"/>
                <a:gridCol w="2710536"/>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instantiation</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b="1"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例化（数字电路）</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Input/Output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I/O</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输入和输出端口</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Inter</a:t>
                      </a:r>
                      <a:r>
                        <a:rPr lang="zh-CN" altLang="en-US" sz="1800" b="0" i="0" kern="1200" dirty="0">
                          <a:solidFill>
                            <a:schemeClr val="dk1"/>
                          </a:solidFill>
                          <a:effectLst/>
                          <a:latin typeface="+mn-lt"/>
                          <a:ea typeface="+mn-ea"/>
                          <a:cs typeface="+mn-cs"/>
                        </a:rPr>
                        <a:t>－</a:t>
                      </a:r>
                      <a:r>
                        <a:rPr lang="en-US" altLang="zh-CN" sz="1800" b="0" i="0" kern="1200" dirty="0">
                          <a:solidFill>
                            <a:schemeClr val="dk1"/>
                          </a:solidFill>
                          <a:effectLst/>
                          <a:latin typeface="+mn-lt"/>
                          <a:ea typeface="+mn-ea"/>
                          <a:cs typeface="+mn-cs"/>
                        </a:rPr>
                        <a:t>Integrated Circuit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I2C</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双向二线制同步串行总线</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inverter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反相器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Institute of Electrical and Electronics Engineers</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IEEE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电气与电子工程师协会</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International Solid-State Circuits Conference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ISSCC</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集成电路设计领域最高级别会议</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layout</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版图</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Industry Standard</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sym typeface="Arial" panose="020B0604020202020204" pitchFamily="34" charset="0"/>
                        </a:rPr>
                        <a:t>IS</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sym typeface="Arial" panose="020B0604020202020204" pitchFamily="34" charset="0"/>
                        </a:rPr>
                        <a:t>业界标准</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inductance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电感</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Look-Up-Table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LUT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查找表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318093"/>
        </p:xfrm>
        <a:graphic>
          <a:graphicData uri="http://schemas.openxmlformats.org/drawingml/2006/table">
            <a:tbl>
              <a:tblPr firstRow="1" bandRow="1">
                <a:tableStyleId>{5C22544A-7EE6-4342-B048-85BDC9FD1C3A}</a:tableStyleId>
              </a:tblPr>
              <a:tblGrid>
                <a:gridCol w="2611840"/>
                <a:gridCol w="2611840"/>
                <a:gridCol w="2611840"/>
                <a:gridCol w="2611840"/>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junction</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结电极</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jitter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（波形）抖动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latch</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锁存器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latency</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时延</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layout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（电路）布局</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leakage current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漏电流</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lithography</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光刻</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err="1">
                          <a:solidFill>
                            <a:schemeClr val="dk1"/>
                          </a:solidFill>
                          <a:effectLst/>
                          <a:latin typeface="+mn-lt"/>
                          <a:ea typeface="+mn-ea"/>
                          <a:cs typeface="+mn-cs"/>
                        </a:rPr>
                        <a:t>macrocell</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宏单元</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margin</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裕度</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modulator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调制器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318093"/>
        </p:xfrm>
        <a:graphic>
          <a:graphicData uri="http://schemas.openxmlformats.org/drawingml/2006/table">
            <a:tbl>
              <a:tblPr firstRow="1" bandRow="1">
                <a:tableStyleId>{5C22544A-7EE6-4342-B048-85BDC9FD1C3A}</a:tableStyleId>
              </a:tblPr>
              <a:tblGrid>
                <a:gridCol w="2611840"/>
                <a:gridCol w="2611840"/>
                <a:gridCol w="2611840"/>
                <a:gridCol w="2611840"/>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multiplier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乘法器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netlist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网表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offset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偏移</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on-chip</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片上</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oscillator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振荡器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oscilloscope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示波器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Pad Array</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PA</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管脚阵列</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parameter</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参数</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Printed Circuit Board</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PCB</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印刷电路板</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period</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周期</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474710"/>
        </p:xfrm>
        <a:graphic>
          <a:graphicData uri="http://schemas.openxmlformats.org/drawingml/2006/table">
            <a:tbl>
              <a:tblPr firstRow="1" bandRow="1">
                <a:tableStyleId>{5C22544A-7EE6-4342-B048-85BDC9FD1C3A}</a:tableStyleId>
              </a:tblPr>
              <a:tblGrid>
                <a:gridCol w="2611840"/>
                <a:gridCol w="2611840"/>
                <a:gridCol w="2611840"/>
                <a:gridCol w="2611840"/>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phase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相位</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Programmable Logic Device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PLD</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可编程逻辑器件</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real-time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实时</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register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寄存器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repository</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库</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route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（电路）布线</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sample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采样</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semiconductor</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半导体</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sensor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传感器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shifter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移位器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318093"/>
        </p:xfrm>
        <a:graphic>
          <a:graphicData uri="http://schemas.openxmlformats.org/drawingml/2006/table">
            <a:tbl>
              <a:tblPr firstRow="1" bandRow="1">
                <a:tableStyleId>{5C22544A-7EE6-4342-B048-85BDC9FD1C3A}</a:tableStyleId>
              </a:tblPr>
              <a:tblGrid>
                <a:gridCol w="2611840"/>
                <a:gridCol w="2611840"/>
                <a:gridCol w="2611840"/>
                <a:gridCol w="2611840"/>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signal</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信号</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silicon</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硅，硅片，芯片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simulator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仿真器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status</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（晶体管）状态</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storage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存储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subtractor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减法器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timing</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时序</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transistor</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晶体管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trigger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触发器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verification</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验证</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8" y="2523614"/>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1623934" y="2862177"/>
            <a:ext cx="8944132" cy="941796"/>
          </a:xfrm>
          <a:prstGeom prst="rect">
            <a:avLst/>
          </a:prstGeom>
          <a:effectLst>
            <a:outerShdw blurRad="63500" sx="102000" sy="102000" algn="ctr" rotWithShape="0">
              <a:prstClr val="black">
                <a:alpha val="40000"/>
              </a:prstClr>
            </a:outerShdw>
          </a:effectLst>
        </p:spPr>
        <p:txBody>
          <a:bodyPr wrap="square">
            <a:spAutoFit/>
          </a:bodyPr>
          <a:lstStyle/>
          <a:p>
            <a:pPr algn="ctr">
              <a:lnSpc>
                <a:spcPct val="120000"/>
              </a:lnSpc>
              <a:defRPr/>
            </a:pPr>
            <a:r>
              <a:rPr lang="en-US" altLang="zh-CN" sz="4800" b="0" i="0" dirty="0">
                <a:solidFill>
                  <a:srgbClr val="101214"/>
                </a:solidFill>
                <a:effectLst/>
                <a:latin typeface="Monotype Corsiva" panose="03010101010201010101" pitchFamily="66" charset="0"/>
              </a:rPr>
              <a:t>Thank you for your criticism</a:t>
            </a:r>
            <a:endParaRPr lang="zh-CN" altLang="en-US" sz="4800" b="1" spc="300" dirty="0">
              <a:solidFill>
                <a:schemeClr val="tx1">
                  <a:lumMod val="85000"/>
                  <a:lumOff val="15000"/>
                </a:schemeClr>
              </a:solidFill>
              <a:latin typeface="Monotype Corsiva" panose="03010101010201010101" pitchFamily="66" charset="0"/>
              <a:ea typeface="微软雅黑" panose="020B0503020204020204" pitchFamily="34" charset="-122"/>
              <a:cs typeface="+mn-ea"/>
              <a:sym typeface="Arial" panose="020B0604020202020204" pitchFamily="34" charset="0"/>
            </a:endParaRPr>
          </a:p>
        </p:txBody>
      </p:sp>
      <p:grpSp>
        <p:nvGrpSpPr>
          <p:cNvPr id="109" name="组合 108"/>
          <p:cNvGrpSpPr/>
          <p:nvPr/>
        </p:nvGrpSpPr>
        <p:grpSpPr>
          <a:xfrm>
            <a:off x="3319125" y="4170328"/>
            <a:ext cx="5313083" cy="411883"/>
            <a:chOff x="696195" y="6361540"/>
            <a:chExt cx="7130949" cy="411883"/>
          </a:xfrm>
        </p:grpSpPr>
        <p:sp>
          <p:nvSpPr>
            <p:cNvPr id="110" name="文本框 109"/>
            <p:cNvSpPr txBox="1"/>
            <p:nvPr/>
          </p:nvSpPr>
          <p:spPr>
            <a:xfrm>
              <a:off x="696195" y="6361540"/>
              <a:ext cx="3881750" cy="39878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000" b="1" dirty="0">
                  <a:solidFill>
                    <a:prstClr val="white">
                      <a:lumMod val="50000"/>
                    </a:prstClr>
                  </a:solidFill>
                  <a:latin typeface="Monotype Corsiva" panose="03010101010201010101" pitchFamily="66" charset="0"/>
                  <a:ea typeface="微软雅黑" panose="020B0503020204020204" pitchFamily="34" charset="-122"/>
                  <a:cs typeface="+mn-ea"/>
                  <a:sym typeface="Arial" panose="020B0604020202020204" pitchFamily="34" charset="0"/>
                </a:rPr>
                <a:t>Author</a:t>
              </a:r>
              <a:r>
                <a:rPr kumimoji="0" lang="zh-CN" altLang="en-US" sz="2000" b="1" u="none" strike="noStrike" kern="1200" cap="none" spc="0" normalizeH="0" baseline="0" noProof="0" dirty="0">
                  <a:ln>
                    <a:noFill/>
                  </a:ln>
                  <a:solidFill>
                    <a:prstClr val="white">
                      <a:lumMod val="50000"/>
                    </a:prstClr>
                  </a:solidFill>
                  <a:uLnTx/>
                  <a:uFillTx/>
                  <a:latin typeface="Monotype Corsiva" panose="03010101010201010101" pitchFamily="66" charset="0"/>
                  <a:ea typeface="微软雅黑" panose="020B0503020204020204" pitchFamily="34" charset="-122"/>
                  <a:cs typeface="+mn-ea"/>
                  <a:sym typeface="Arial" panose="020B0604020202020204" pitchFamily="34" charset="0"/>
                </a:rPr>
                <a:t>：</a:t>
              </a:r>
              <a:endParaRPr kumimoji="0" lang="zh-CN" altLang="en-US" sz="2000" b="1" u="none" strike="noStrike" kern="1200" cap="none" spc="0" normalizeH="0" baseline="0" noProof="0" dirty="0">
                <a:ln>
                  <a:noFill/>
                </a:ln>
                <a:solidFill>
                  <a:prstClr val="white">
                    <a:lumMod val="50000"/>
                  </a:prstClr>
                </a:solidFill>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
          <p:nvSpPr>
            <p:cNvPr id="111" name="文本框 110"/>
            <p:cNvSpPr txBox="1"/>
            <p:nvPr/>
          </p:nvSpPr>
          <p:spPr>
            <a:xfrm>
              <a:off x="4577945" y="6373313"/>
              <a:ext cx="32491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Advisor</a:t>
              </a:r>
              <a:r>
                <a:rPr kumimoji="0" lang="zh-CN" altLang="en-US" sz="2000" b="1"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t>
              </a:r>
              <a:r>
                <a:rPr kumimoji="0" lang="en-US" altLang="zh-CN" sz="2000" b="1"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Professor Li</a:t>
              </a:r>
              <a:endParaRPr kumimoji="0" lang="zh-CN" altLang="en-US" sz="2000" b="1"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grpSp>
      <p:cxnSp>
        <p:nvCxnSpPr>
          <p:cNvPr id="3" name="直接连接符 2"/>
          <p:cNvCxnSpPr/>
          <p:nvPr/>
        </p:nvCxnSpPr>
        <p:spPr>
          <a:xfrm>
            <a:off x="5843180" y="4016466"/>
            <a:ext cx="505641" cy="0"/>
          </a:xfrm>
          <a:prstGeom prst="line">
            <a:avLst/>
          </a:prstGeom>
          <a:ln w="22225"/>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5639307" y="3384380"/>
            <a:ext cx="4604818" cy="768415"/>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高频词的选择标准</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iṩ1îḍe"/>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Part 01</a:t>
            </a:r>
            <a:endPar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矩形 76"/>
          <p:cNvSpPr/>
          <p:nvPr/>
        </p:nvSpPr>
        <p:spPr>
          <a:xfrm>
            <a:off x="5752531" y="4156671"/>
            <a:ext cx="4365257" cy="33855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1600" b="0" i="0" dirty="0">
                <a:solidFill>
                  <a:srgbClr val="101214"/>
                </a:solidFill>
                <a:effectLst/>
                <a:latin typeface="Monotype Corsiva" panose="03010101010201010101" pitchFamily="66" charset="0"/>
              </a:rPr>
              <a:t>The selection criteria of high-frequency words</a:t>
            </a:r>
            <a:endParaRPr kumimoji="0" lang="zh-CN" altLang="en-US" sz="1600" b="0" i="0" u="none" strike="noStrike" kern="1200" cap="none" spc="0" normalizeH="0" baseline="0" noProof="0" dirty="0">
              <a:ln>
                <a:noFill/>
              </a:ln>
              <a:solidFill>
                <a:sysClr val="windowText" lastClr="000000"/>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1.</a:t>
            </a:r>
            <a:r>
              <a:rPr lang="zh-CN" altLang="en-US" dirty="0">
                <a:latin typeface="Arial" panose="020B0604020202020204" pitchFamily="34" charset="0"/>
                <a:ea typeface="微软雅黑" panose="020B0503020204020204" pitchFamily="34" charset="-122"/>
                <a:sym typeface="Arial" panose="020B0604020202020204" pitchFamily="34" charset="0"/>
              </a:rPr>
              <a:t>集成电路的研究领域划分</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268946" y="2192634"/>
            <a:ext cx="7619278" cy="3082575"/>
          </a:xfrm>
          <a:prstGeom prst="rect">
            <a:avLst/>
          </a:prstGeom>
          <a:noFill/>
        </p:spPr>
        <p:txBody>
          <a:bodyPr wrap="square">
            <a:spAutoFit/>
          </a:bodyPr>
          <a:lstStyle/>
          <a:p>
            <a:pPr algn="just">
              <a:lnSpc>
                <a:spcPct val="200000"/>
              </a:lnSpc>
            </a:pP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由底层向顶层的研究依次为：</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ct val="200000"/>
              </a:lnSpc>
            </a:pPr>
            <a:r>
              <a:rPr lang="en-US" altLang="zh-CN" sz="2000" dirty="0">
                <a:effectLst/>
                <a:ea typeface="等线" panose="02010600030101010101" pitchFamily="2" charset="-122"/>
                <a:cs typeface="Times New Roman" panose="02020603050405020304" pitchFamily="18" charset="0"/>
              </a:rPr>
              <a:t>Device:</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制作基本电子器件的材料和工艺，</a:t>
            </a:r>
            <a:r>
              <a:rPr lang="zh-CN" altLang="en-US" sz="2000" kern="100" dirty="0">
                <a:effectLst/>
                <a:latin typeface="等线" panose="02010600030101010101" pitchFamily="2" charset="-122"/>
                <a:ea typeface="等线" panose="02010600030101010101" pitchFamily="2" charset="-122"/>
                <a:cs typeface="Times New Roman" panose="02020603050405020304" pitchFamily="18" charset="0"/>
              </a:rPr>
              <a:t>如</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二极管</a:t>
            </a:r>
            <a:r>
              <a:rPr lang="zh-CN" altLang="en-US" sz="20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功率器件</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ct val="200000"/>
              </a:lnSpc>
            </a:pPr>
            <a:r>
              <a:rPr lang="en-US" altLang="zh-CN" sz="2000" dirty="0">
                <a:effectLst/>
                <a:ea typeface="等线" panose="02010600030101010101" pitchFamily="2" charset="-122"/>
                <a:cs typeface="Times New Roman" panose="02020603050405020304" pitchFamily="18" charset="0"/>
              </a:rPr>
              <a:t>Circuit:</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各类器件连接</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构</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成实现特定功能的电路</a:t>
            </a:r>
            <a:r>
              <a:rPr lang="zh-CN" altLang="en-US" sz="20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寄存器</a:t>
            </a:r>
            <a:r>
              <a:rPr lang="zh-CN" altLang="en-US" sz="20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乘法器等 </a:t>
            </a:r>
            <a:r>
              <a:rPr lang="en-US" altLang="zh-CN" sz="20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en-US"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ct val="200000"/>
              </a:lnSpc>
            </a:pPr>
            <a:r>
              <a:rPr lang="en-US" altLang="zh-CN" sz="2000" dirty="0">
                <a:effectLst/>
                <a:ea typeface="等线" panose="02010600030101010101" pitchFamily="2" charset="-122"/>
                <a:cs typeface="Times New Roman" panose="02020603050405020304" pitchFamily="18" charset="0"/>
              </a:rPr>
              <a:t>System:</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各种电路相互配合构成系统，</a:t>
            </a:r>
            <a:r>
              <a:rPr lang="zh-CN" altLang="en-US" sz="2000" kern="100" dirty="0">
                <a:effectLst/>
                <a:latin typeface="等线" panose="02010600030101010101" pitchFamily="2" charset="-122"/>
                <a:ea typeface="等线" panose="02010600030101010101" pitchFamily="2" charset="-122"/>
                <a:cs typeface="Times New Roman" panose="02020603050405020304" pitchFamily="18" charset="0"/>
              </a:rPr>
              <a:t>如</a:t>
            </a:r>
            <a:r>
              <a:rPr lang="en-US" altLang="zh-CN" sz="2000" kern="100" dirty="0">
                <a:effectLst/>
                <a:latin typeface="等线" panose="02010600030101010101" pitchFamily="2" charset="-122"/>
                <a:ea typeface="等线" panose="02010600030101010101" pitchFamily="2" charset="-122"/>
                <a:cs typeface="Times New Roman" panose="02020603050405020304" pitchFamily="18" charset="0"/>
              </a:rPr>
              <a:t>CPU</a:t>
            </a:r>
            <a:r>
              <a:rPr lang="zh-CN" altLang="en-US" sz="20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通信模块等</a:t>
            </a:r>
            <a:r>
              <a:rPr lang="en-US" altLang="zh-CN" sz="20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en-US"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ct val="200000"/>
              </a:lnSpc>
            </a:pPr>
            <a:r>
              <a:rPr lang="en-US" altLang="zh-CN" sz="2000" dirty="0">
                <a:effectLst/>
                <a:ea typeface="等线" panose="02010600030101010101" pitchFamily="2" charset="-122"/>
                <a:cs typeface="Times New Roman" panose="02020603050405020304" pitchFamily="18" charset="0"/>
              </a:rPr>
              <a:t>Product:</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多系统构成方便使用的产品，</a:t>
            </a:r>
            <a:r>
              <a:rPr lang="zh-CN" altLang="en-US" sz="2000" kern="100" dirty="0">
                <a:effectLst/>
                <a:latin typeface="等线" panose="02010600030101010101" pitchFamily="2" charset="-122"/>
                <a:ea typeface="等线" panose="02010600030101010101" pitchFamily="2" charset="-122"/>
                <a:cs typeface="Times New Roman" panose="02020603050405020304" pitchFamily="18" charset="0"/>
              </a:rPr>
              <a:t>如</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手机</a:t>
            </a:r>
            <a:r>
              <a:rPr lang="zh-CN" altLang="en-US" sz="20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电脑等</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0" name="文本框 9"/>
          <p:cNvSpPr txBox="1"/>
          <p:nvPr/>
        </p:nvSpPr>
        <p:spPr>
          <a:xfrm>
            <a:off x="528706" y="1104656"/>
            <a:ext cx="6204204" cy="738664"/>
          </a:xfrm>
          <a:prstGeom prst="rect">
            <a:avLst/>
          </a:prstGeom>
          <a:noFill/>
        </p:spPr>
        <p:txBody>
          <a:bodyPr wrap="square">
            <a:spAutoFit/>
          </a:bodyPr>
          <a:lstStyle/>
          <a:p>
            <a:r>
              <a:rPr lang="en-US" altLang="zh-CN" sz="2400" b="1" i="0" dirty="0">
                <a:solidFill>
                  <a:schemeClr val="accent1">
                    <a:lumMod val="75000"/>
                  </a:schemeClr>
                </a:solidFill>
                <a:effectLst/>
                <a:latin typeface="PingFang SC"/>
              </a:rPr>
              <a:t>Hierarchical division of integrated circuits</a:t>
            </a:r>
            <a:r>
              <a:rPr lang="zh-CN" altLang="en-US" sz="2000" dirty="0">
                <a:solidFill>
                  <a:schemeClr val="accent1">
                    <a:lumMod val="75000"/>
                  </a:schemeClr>
                </a:solidFill>
                <a:effectLst/>
                <a:ea typeface="等线" panose="02010600030101010101" pitchFamily="2" charset="-122"/>
                <a:cs typeface="Times New Roman" panose="02020603050405020304" pitchFamily="18" charset="0"/>
              </a:rPr>
              <a:t>：</a:t>
            </a:r>
            <a:endParaRPr lang="en-US" altLang="zh-CN" sz="2000" dirty="0">
              <a:solidFill>
                <a:schemeClr val="accent1">
                  <a:lumMod val="75000"/>
                </a:schemeClr>
              </a:solidFill>
              <a:effectLst/>
              <a:ea typeface="等线" panose="02010600030101010101" pitchFamily="2" charset="-122"/>
              <a:cs typeface="Times New Roman" panose="02020603050405020304" pitchFamily="18" charset="0"/>
            </a:endParaRPr>
          </a:p>
          <a:p>
            <a:r>
              <a:rPr lang="en-US" altLang="zh-CN" sz="1800" dirty="0">
                <a:effectLst/>
                <a:ea typeface="等线" panose="02010600030101010101" pitchFamily="2" charset="-122"/>
                <a:cs typeface="Times New Roman" panose="02020603050405020304" pitchFamily="18" charset="0"/>
              </a:rPr>
              <a:t>Device</a:t>
            </a:r>
            <a:r>
              <a:rPr lang="zh-CN" altLang="en-US" dirty="0">
                <a:ea typeface="等线" panose="02010600030101010101" pitchFamily="2" charset="-122"/>
                <a:cs typeface="Times New Roman" panose="02020603050405020304" pitchFamily="18" charset="0"/>
              </a:rPr>
              <a:t>、</a:t>
            </a:r>
            <a:r>
              <a:rPr lang="en-US" altLang="zh-CN" sz="1800" dirty="0">
                <a:effectLst/>
                <a:ea typeface="等线" panose="02010600030101010101" pitchFamily="2" charset="-122"/>
                <a:cs typeface="Times New Roman" panose="02020603050405020304" pitchFamily="18" charset="0"/>
              </a:rPr>
              <a:t>Circuit</a:t>
            </a:r>
            <a:r>
              <a:rPr lang="zh-CN" altLang="en-US" dirty="0">
                <a:ea typeface="等线" panose="02010600030101010101" pitchFamily="2" charset="-122"/>
                <a:cs typeface="Times New Roman" panose="02020603050405020304" pitchFamily="18" charset="0"/>
              </a:rPr>
              <a:t>、</a:t>
            </a:r>
            <a:r>
              <a:rPr lang="en-US" altLang="zh-CN" sz="1800" dirty="0">
                <a:effectLst/>
                <a:ea typeface="等线" panose="02010600030101010101" pitchFamily="2" charset="-122"/>
                <a:cs typeface="Times New Roman" panose="02020603050405020304" pitchFamily="18" charset="0"/>
              </a:rPr>
              <a:t>System</a:t>
            </a:r>
            <a:r>
              <a:rPr lang="zh-CN" altLang="zh-CN" sz="1800" dirty="0">
                <a:effectLst/>
                <a:ea typeface="等线" panose="02010600030101010101" pitchFamily="2" charset="-122"/>
                <a:cs typeface="Times New Roman" panose="02020603050405020304" pitchFamily="18" charset="0"/>
              </a:rPr>
              <a:t>（科研）</a:t>
            </a:r>
            <a:r>
              <a:rPr lang="en-US" altLang="zh-CN" sz="1800" dirty="0">
                <a:effectLst/>
                <a:ea typeface="等线" panose="02010600030101010101" pitchFamily="2" charset="-122"/>
                <a:cs typeface="Times New Roman" panose="02020603050405020304" pitchFamily="18" charset="0"/>
              </a:rPr>
              <a:t>    Product</a:t>
            </a:r>
            <a:r>
              <a:rPr lang="zh-CN" altLang="zh-CN" sz="1800" dirty="0">
                <a:effectLst/>
                <a:ea typeface="等线" panose="02010600030101010101" pitchFamily="2" charset="-122"/>
                <a:cs typeface="Times New Roman" panose="02020603050405020304" pitchFamily="18" charset="0"/>
              </a:rPr>
              <a:t>（市场需求）</a:t>
            </a:r>
            <a:endParaRPr lang="zh-CN" altLang="en-US" dirty="0"/>
          </a:p>
        </p:txBody>
      </p:sp>
      <p:sp>
        <p:nvSpPr>
          <p:cNvPr id="11" name="文本框 10"/>
          <p:cNvSpPr txBox="1"/>
          <p:nvPr/>
        </p:nvSpPr>
        <p:spPr>
          <a:xfrm>
            <a:off x="7110695" y="2763490"/>
            <a:ext cx="6039134" cy="2467022"/>
          </a:xfrm>
          <a:prstGeom prst="rect">
            <a:avLst/>
          </a:prstGeom>
          <a:noFill/>
        </p:spPr>
        <p:txBody>
          <a:bodyPr wrap="square" rtlCol="0">
            <a:spAutoFit/>
          </a:bodyPr>
          <a:lstStyle/>
          <a:p>
            <a:pPr algn="ctr">
              <a:lnSpc>
                <a:spcPct val="200000"/>
              </a:lnSpc>
            </a:pP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相对应人体的单个的细胞</a:t>
            </a:r>
            <a:endParaRPr lang="en-US"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ctr">
              <a:lnSpc>
                <a:spcPct val="200000"/>
              </a:lnSpc>
            </a:pP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相对应人体的某一器官</a:t>
            </a:r>
            <a:endParaRPr lang="en-US"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ctr">
              <a:lnSpc>
                <a:spcPct val="200000"/>
              </a:lnSpc>
            </a:pP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相对应人体的消化系统，免疫系统等</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ctr">
              <a:lnSpc>
                <a:spcPct val="200000"/>
              </a:lnSpc>
            </a:pP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相对应一个独立完整的人体</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箭头: 右 66"/>
          <p:cNvSpPr/>
          <p:nvPr/>
        </p:nvSpPr>
        <p:spPr>
          <a:xfrm>
            <a:off x="7612083" y="3087584"/>
            <a:ext cx="866899" cy="24344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箭头: 右 67"/>
          <p:cNvSpPr/>
          <p:nvPr/>
        </p:nvSpPr>
        <p:spPr>
          <a:xfrm>
            <a:off x="7750154" y="3662585"/>
            <a:ext cx="866899" cy="24344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箭头: 右 68"/>
          <p:cNvSpPr/>
          <p:nvPr/>
        </p:nvSpPr>
        <p:spPr>
          <a:xfrm>
            <a:off x="7003814" y="4297132"/>
            <a:ext cx="928770" cy="24344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箭头: 右 69"/>
          <p:cNvSpPr/>
          <p:nvPr/>
        </p:nvSpPr>
        <p:spPr>
          <a:xfrm>
            <a:off x="6917889" y="4944266"/>
            <a:ext cx="866899" cy="24344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1.</a:t>
            </a:r>
            <a:r>
              <a:rPr lang="zh-CN" altLang="en-US" dirty="0">
                <a:latin typeface="Arial" panose="020B0604020202020204" pitchFamily="34" charset="0"/>
                <a:ea typeface="微软雅黑" panose="020B0503020204020204" pitchFamily="34" charset="-122"/>
                <a:sym typeface="Arial" panose="020B0604020202020204" pitchFamily="34" charset="0"/>
              </a:rPr>
              <a:t>集成电路的研究领域划分</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528706" y="1104656"/>
            <a:ext cx="6204204" cy="738664"/>
          </a:xfrm>
          <a:prstGeom prst="rect">
            <a:avLst/>
          </a:prstGeom>
          <a:noFill/>
        </p:spPr>
        <p:txBody>
          <a:bodyPr wrap="square">
            <a:spAutoFit/>
          </a:bodyPr>
          <a:lstStyle/>
          <a:p>
            <a:r>
              <a:rPr lang="en-US" altLang="zh-CN" sz="2400" b="1" i="0" dirty="0">
                <a:solidFill>
                  <a:schemeClr val="accent1">
                    <a:lumMod val="75000"/>
                  </a:schemeClr>
                </a:solidFill>
                <a:effectLst/>
                <a:latin typeface="PingFang SC"/>
              </a:rPr>
              <a:t>Hierarchical division of integrated circuits</a:t>
            </a:r>
            <a:r>
              <a:rPr lang="zh-CN" altLang="en-US" sz="2000" dirty="0">
                <a:solidFill>
                  <a:schemeClr val="accent1">
                    <a:lumMod val="75000"/>
                  </a:schemeClr>
                </a:solidFill>
                <a:effectLst/>
                <a:ea typeface="等线" panose="02010600030101010101" pitchFamily="2" charset="-122"/>
                <a:cs typeface="Times New Roman" panose="02020603050405020304" pitchFamily="18" charset="0"/>
              </a:rPr>
              <a:t>：</a:t>
            </a:r>
            <a:endParaRPr lang="en-US" altLang="zh-CN" sz="2000" dirty="0">
              <a:solidFill>
                <a:schemeClr val="accent1">
                  <a:lumMod val="75000"/>
                </a:schemeClr>
              </a:solidFill>
              <a:effectLst/>
              <a:ea typeface="等线" panose="02010600030101010101" pitchFamily="2" charset="-122"/>
              <a:cs typeface="Times New Roman" panose="02020603050405020304" pitchFamily="18" charset="0"/>
            </a:endParaRPr>
          </a:p>
          <a:p>
            <a:r>
              <a:rPr lang="en-US" altLang="zh-CN" sz="1800" dirty="0">
                <a:effectLst/>
                <a:ea typeface="等线" panose="02010600030101010101" pitchFamily="2" charset="-122"/>
                <a:cs typeface="Times New Roman" panose="02020603050405020304" pitchFamily="18" charset="0"/>
              </a:rPr>
              <a:t>Device</a:t>
            </a:r>
            <a:r>
              <a:rPr lang="zh-CN" altLang="en-US" dirty="0">
                <a:ea typeface="等线" panose="02010600030101010101" pitchFamily="2" charset="-122"/>
                <a:cs typeface="Times New Roman" panose="02020603050405020304" pitchFamily="18" charset="0"/>
              </a:rPr>
              <a:t>、</a:t>
            </a:r>
            <a:r>
              <a:rPr lang="en-US" altLang="zh-CN" sz="1800" dirty="0">
                <a:effectLst/>
                <a:ea typeface="等线" panose="02010600030101010101" pitchFamily="2" charset="-122"/>
                <a:cs typeface="Times New Roman" panose="02020603050405020304" pitchFamily="18" charset="0"/>
              </a:rPr>
              <a:t>Circuit</a:t>
            </a:r>
            <a:r>
              <a:rPr lang="zh-CN" altLang="en-US" dirty="0">
                <a:ea typeface="等线" panose="02010600030101010101" pitchFamily="2" charset="-122"/>
                <a:cs typeface="Times New Roman" panose="02020603050405020304" pitchFamily="18" charset="0"/>
              </a:rPr>
              <a:t>、</a:t>
            </a:r>
            <a:r>
              <a:rPr lang="en-US" altLang="zh-CN" sz="1800" dirty="0">
                <a:effectLst/>
                <a:ea typeface="等线" panose="02010600030101010101" pitchFamily="2" charset="-122"/>
                <a:cs typeface="Times New Roman" panose="02020603050405020304" pitchFamily="18" charset="0"/>
              </a:rPr>
              <a:t>System</a:t>
            </a:r>
            <a:r>
              <a:rPr lang="zh-CN" altLang="zh-CN" sz="1800" dirty="0">
                <a:effectLst/>
                <a:ea typeface="等线" panose="02010600030101010101" pitchFamily="2" charset="-122"/>
                <a:cs typeface="Times New Roman" panose="02020603050405020304" pitchFamily="18" charset="0"/>
              </a:rPr>
              <a:t>（科研）</a:t>
            </a:r>
            <a:r>
              <a:rPr lang="en-US" altLang="zh-CN" sz="1800" dirty="0">
                <a:effectLst/>
                <a:ea typeface="等线" panose="02010600030101010101" pitchFamily="2" charset="-122"/>
                <a:cs typeface="Times New Roman" panose="02020603050405020304" pitchFamily="18" charset="0"/>
              </a:rPr>
              <a:t>    Product</a:t>
            </a:r>
            <a:r>
              <a:rPr lang="zh-CN" altLang="zh-CN" sz="1800" dirty="0">
                <a:effectLst/>
                <a:ea typeface="等线" panose="02010600030101010101" pitchFamily="2" charset="-122"/>
                <a:cs typeface="Times New Roman" panose="02020603050405020304" pitchFamily="18" charset="0"/>
              </a:rPr>
              <a:t>（市场需求）</a:t>
            </a:r>
            <a:endParaRPr lang="zh-CN" altLang="en-US" dirty="0"/>
          </a:p>
        </p:txBody>
      </p:sp>
      <p:pic>
        <p:nvPicPr>
          <p:cNvPr id="3" name="图片 2"/>
          <p:cNvPicPr>
            <a:picLocks noChangeAspect="1"/>
          </p:cNvPicPr>
          <p:nvPr/>
        </p:nvPicPr>
        <p:blipFill>
          <a:blip r:embed="rId2"/>
          <a:stretch>
            <a:fillRect/>
          </a:stretch>
        </p:blipFill>
        <p:spPr>
          <a:xfrm>
            <a:off x="544298" y="2000260"/>
            <a:ext cx="5551702" cy="4857740"/>
          </a:xfrm>
          <a:prstGeom prst="rect">
            <a:avLst/>
          </a:prstGeom>
        </p:spPr>
      </p:pic>
      <p:sp>
        <p:nvSpPr>
          <p:cNvPr id="5" name="箭头: 右 4"/>
          <p:cNvSpPr/>
          <p:nvPr/>
        </p:nvSpPr>
        <p:spPr>
          <a:xfrm>
            <a:off x="6213164" y="2470067"/>
            <a:ext cx="1039491" cy="35032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26" name="Picture 2" descr="电脑手机电子样机平面广告素材免费下载(图片编号:8162488)-六图网"/>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4902" y="1928812"/>
            <a:ext cx="4514850" cy="30003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54152"/>
            <a:ext cx="12192000" cy="6858000"/>
          </a:xfrm>
          <a:prstGeom prst="rect">
            <a:avLst/>
          </a:prstGeom>
        </p:spPr>
      </p:pic>
      <p:grpSp>
        <p:nvGrpSpPr>
          <p:cNvPr id="12" name="组合 11"/>
          <p:cNvGrpSpPr/>
          <p:nvPr/>
        </p:nvGrpSpPr>
        <p:grpSpPr>
          <a:xfrm>
            <a:off x="10177780" y="329882"/>
            <a:ext cx="1512002" cy="444892"/>
            <a:chOff x="9556201" y="498129"/>
            <a:chExt cx="1993881" cy="586680"/>
          </a:xfrm>
        </p:grpSpPr>
        <p:grpSp>
          <p:nvGrpSpPr>
            <p:cNvPr id="13" name="组合 12"/>
            <p:cNvGrpSpPr/>
            <p:nvPr userDrawn="1"/>
          </p:nvGrpSpPr>
          <p:grpSpPr>
            <a:xfrm>
              <a:off x="10239376" y="968937"/>
              <a:ext cx="1307697" cy="96254"/>
              <a:chOff x="4616246" y="3878362"/>
              <a:chExt cx="5571416" cy="410087"/>
            </a:xfrm>
            <a:solidFill>
              <a:schemeClr val="tx1">
                <a:alpha val="80000"/>
              </a:schemeClr>
            </a:solidFill>
          </p:grpSpPr>
          <p:sp>
            <p:nvSpPr>
              <p:cNvPr id="5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组合 13"/>
            <p:cNvGrpSpPr/>
            <p:nvPr userDrawn="1"/>
          </p:nvGrpSpPr>
          <p:grpSpPr>
            <a:xfrm>
              <a:off x="10237120" y="539555"/>
              <a:ext cx="1312962" cy="375239"/>
              <a:chOff x="4606634" y="2048989"/>
              <a:chExt cx="5593843" cy="1598699"/>
            </a:xfrm>
            <a:solidFill>
              <a:schemeClr val="accent1">
                <a:alpha val="80000"/>
              </a:schemeClr>
            </a:solidFill>
          </p:grpSpPr>
          <p:sp>
            <p:nvSpPr>
              <p:cNvPr id="4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组合 14"/>
            <p:cNvGrpSpPr/>
            <p:nvPr userDrawn="1"/>
          </p:nvGrpSpPr>
          <p:grpSpPr>
            <a:xfrm>
              <a:off x="9556201" y="498129"/>
              <a:ext cx="588050" cy="586680"/>
              <a:chOff x="2105799" y="20055838"/>
              <a:chExt cx="6748090" cy="6732363"/>
            </a:xfrm>
            <a:solidFill>
              <a:schemeClr val="accent1">
                <a:alpha val="80000"/>
              </a:schemeClr>
            </a:solidFill>
          </p:grpSpPr>
          <p:sp>
            <p:nvSpPr>
              <p:cNvPr id="16"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7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2.</a:t>
            </a:r>
            <a:r>
              <a:rPr lang="zh-CN" altLang="en-US" dirty="0">
                <a:latin typeface="Arial" panose="020B0604020202020204" pitchFamily="34" charset="0"/>
                <a:ea typeface="微软雅黑" panose="020B0503020204020204" pitchFamily="34" charset="-122"/>
                <a:sym typeface="Arial" panose="020B0604020202020204" pitchFamily="34" charset="0"/>
              </a:rPr>
              <a:t>集成电路领域的核心会议与期刊</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74" name="组合 73"/>
          <p:cNvGrpSpPr/>
          <p:nvPr/>
        </p:nvGrpSpPr>
        <p:grpSpPr>
          <a:xfrm>
            <a:off x="528706" y="867990"/>
            <a:ext cx="2433027" cy="0"/>
            <a:chOff x="7460343" y="1311756"/>
            <a:chExt cx="2433027" cy="0"/>
          </a:xfrm>
        </p:grpSpPr>
        <p:cxnSp>
          <p:nvCxnSpPr>
            <p:cNvPr id="75" name="直接连接符 7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395105" y="1071791"/>
            <a:ext cx="11401789" cy="2246769"/>
          </a:xfrm>
          <a:prstGeom prst="rect">
            <a:avLst/>
          </a:prstGeom>
          <a:noFill/>
        </p:spPr>
        <p:txBody>
          <a:bodyPr wrap="square" rtlCol="0">
            <a:spAutoFit/>
          </a:bodyPr>
          <a:lstStyle/>
          <a:p>
            <a:r>
              <a:rPr lang="zh-CN" altLang="en-US" sz="2000" b="1" dirty="0">
                <a:solidFill>
                  <a:srgbClr val="121212"/>
                </a:solidFill>
                <a:latin typeface="-apple-system"/>
              </a:rPr>
              <a:t>顶会</a:t>
            </a:r>
            <a:endParaRPr lang="zh-CN" altLang="en-US" sz="2000" b="1" i="0" dirty="0">
              <a:solidFill>
                <a:srgbClr val="121212"/>
              </a:solidFill>
              <a:effectLst/>
              <a:latin typeface="-apple-system"/>
            </a:endParaRPr>
          </a:p>
          <a:p>
            <a:r>
              <a:rPr lang="en-US" altLang="zh-CN" sz="2000" b="0" i="0" dirty="0">
                <a:solidFill>
                  <a:srgbClr val="121212"/>
                </a:solidFill>
                <a:effectLst/>
                <a:latin typeface="-apple-system"/>
              </a:rPr>
              <a:t>IEEE International Solid-State Circuits Conference</a:t>
            </a:r>
            <a:r>
              <a:rPr lang="zh-CN" altLang="en-US" sz="2000" b="0" i="0" dirty="0">
                <a:solidFill>
                  <a:srgbClr val="121212"/>
                </a:solidFill>
                <a:effectLst/>
                <a:latin typeface="-apple-system"/>
              </a:rPr>
              <a:t>，简称：</a:t>
            </a:r>
            <a:r>
              <a:rPr lang="en-US" altLang="zh-CN" sz="2000" b="0" i="0" dirty="0">
                <a:solidFill>
                  <a:srgbClr val="121212"/>
                </a:solidFill>
                <a:effectLst/>
                <a:latin typeface="-apple-system"/>
              </a:rPr>
              <a:t>ISSCC</a:t>
            </a:r>
            <a:r>
              <a:rPr lang="zh-CN" altLang="en-US" sz="2000" b="0" i="0" dirty="0">
                <a:solidFill>
                  <a:srgbClr val="121212"/>
                </a:solidFill>
                <a:effectLst/>
                <a:latin typeface="-apple-system"/>
              </a:rPr>
              <a:t>，国际固态</a:t>
            </a:r>
            <a:r>
              <a:rPr lang="zh-CN" altLang="en-US" sz="2000" b="1" i="0" dirty="0">
                <a:solidFill>
                  <a:srgbClr val="121212"/>
                </a:solidFill>
                <a:effectLst/>
                <a:latin typeface="-apple-system"/>
              </a:rPr>
              <a:t>电路</a:t>
            </a:r>
            <a:r>
              <a:rPr lang="zh-CN" altLang="en-US" sz="2000" b="0" i="0" dirty="0">
                <a:solidFill>
                  <a:srgbClr val="121212"/>
                </a:solidFill>
                <a:effectLst/>
                <a:latin typeface="-apple-system"/>
              </a:rPr>
              <a:t>会议</a:t>
            </a:r>
            <a:endParaRPr lang="en-US" altLang="zh-CN" sz="2000" b="0" i="0" dirty="0">
              <a:solidFill>
                <a:srgbClr val="121212"/>
              </a:solidFill>
              <a:effectLst/>
              <a:latin typeface="-apple-system"/>
            </a:endParaRPr>
          </a:p>
          <a:p>
            <a:r>
              <a:rPr lang="en-US" altLang="zh-CN" sz="2000" b="0" i="0" dirty="0">
                <a:solidFill>
                  <a:srgbClr val="121212"/>
                </a:solidFill>
                <a:effectLst/>
                <a:latin typeface="-apple-system"/>
              </a:rPr>
              <a:t>IEEE Symposia on VLSI Technology and Circuits</a:t>
            </a:r>
            <a:r>
              <a:rPr lang="zh-CN" altLang="en-US" sz="2000" b="0" i="0" dirty="0">
                <a:solidFill>
                  <a:srgbClr val="121212"/>
                </a:solidFill>
                <a:effectLst/>
                <a:latin typeface="-apple-system"/>
              </a:rPr>
              <a:t>，简称：</a:t>
            </a:r>
            <a:r>
              <a:rPr lang="en-US" altLang="zh-CN" sz="2000" b="0" i="0" dirty="0">
                <a:solidFill>
                  <a:srgbClr val="121212"/>
                </a:solidFill>
                <a:effectLst/>
                <a:latin typeface="-apple-system"/>
              </a:rPr>
              <a:t>VLSI</a:t>
            </a:r>
            <a:r>
              <a:rPr lang="zh-CN" altLang="en-US" sz="2000" b="0" i="0" dirty="0">
                <a:solidFill>
                  <a:srgbClr val="121212"/>
                </a:solidFill>
                <a:effectLst/>
                <a:latin typeface="-apple-system"/>
              </a:rPr>
              <a:t>，超大规模集成</a:t>
            </a:r>
            <a:r>
              <a:rPr lang="zh-CN" altLang="en-US" sz="2000" b="1" i="0" dirty="0">
                <a:solidFill>
                  <a:srgbClr val="121212"/>
                </a:solidFill>
                <a:effectLst/>
                <a:latin typeface="-apple-system"/>
              </a:rPr>
              <a:t>电路</a:t>
            </a:r>
            <a:r>
              <a:rPr lang="zh-CN" altLang="en-US" sz="2000" b="0" i="0" dirty="0">
                <a:solidFill>
                  <a:srgbClr val="121212"/>
                </a:solidFill>
                <a:effectLst/>
                <a:latin typeface="-apple-system"/>
              </a:rPr>
              <a:t>研讨会</a:t>
            </a:r>
            <a:endParaRPr lang="en-US" altLang="zh-CN" sz="2000" dirty="0">
              <a:solidFill>
                <a:srgbClr val="121212"/>
              </a:solidFill>
              <a:latin typeface="-apple-system"/>
            </a:endParaRPr>
          </a:p>
          <a:p>
            <a:r>
              <a:rPr lang="en-US" altLang="zh-CN" sz="2000" b="0" i="0" dirty="0">
                <a:solidFill>
                  <a:srgbClr val="121212"/>
                </a:solidFill>
                <a:effectLst/>
                <a:latin typeface="-apple-system"/>
              </a:rPr>
              <a:t>IEEE International Electron Devices Meeting</a:t>
            </a:r>
            <a:r>
              <a:rPr lang="zh-CN" altLang="en-US" sz="2000" b="0" i="0" dirty="0">
                <a:solidFill>
                  <a:srgbClr val="121212"/>
                </a:solidFill>
                <a:effectLst/>
                <a:latin typeface="-apple-system"/>
              </a:rPr>
              <a:t>，简称：</a:t>
            </a:r>
            <a:r>
              <a:rPr lang="en-US" altLang="zh-CN" sz="2000" b="0" i="0" dirty="0">
                <a:solidFill>
                  <a:srgbClr val="121212"/>
                </a:solidFill>
                <a:effectLst/>
                <a:latin typeface="-apple-system"/>
              </a:rPr>
              <a:t>IEDM</a:t>
            </a:r>
            <a:r>
              <a:rPr lang="zh-CN" altLang="en-US" sz="2000" b="0" i="0" dirty="0">
                <a:solidFill>
                  <a:srgbClr val="121212"/>
                </a:solidFill>
                <a:effectLst/>
                <a:latin typeface="-apple-system"/>
              </a:rPr>
              <a:t>，国际电子</a:t>
            </a:r>
            <a:r>
              <a:rPr lang="zh-CN" altLang="en-US" sz="2000" b="1" i="0" dirty="0">
                <a:solidFill>
                  <a:srgbClr val="121212"/>
                </a:solidFill>
                <a:effectLst/>
                <a:latin typeface="-apple-system"/>
              </a:rPr>
              <a:t>器件</a:t>
            </a:r>
            <a:r>
              <a:rPr lang="zh-CN" altLang="en-US" sz="2000" b="0" i="0" dirty="0">
                <a:solidFill>
                  <a:srgbClr val="121212"/>
                </a:solidFill>
                <a:effectLst/>
                <a:latin typeface="-apple-system"/>
              </a:rPr>
              <a:t>会议</a:t>
            </a:r>
            <a:endParaRPr lang="en-US" altLang="zh-CN" sz="2000" b="0" i="0" dirty="0">
              <a:solidFill>
                <a:srgbClr val="121212"/>
              </a:solidFill>
              <a:effectLst/>
              <a:latin typeface="-apple-system"/>
            </a:endParaRPr>
          </a:p>
          <a:p>
            <a:r>
              <a:rPr lang="en-US" altLang="zh-CN" sz="2000" b="0" i="0" dirty="0">
                <a:solidFill>
                  <a:srgbClr val="121212"/>
                </a:solidFill>
                <a:effectLst/>
                <a:latin typeface="-apple-system"/>
              </a:rPr>
              <a:t>Hot Chips: A Symposium on High Performance Chips</a:t>
            </a:r>
            <a:r>
              <a:rPr lang="zh-CN" altLang="en-US" sz="2000" b="0" i="0" dirty="0">
                <a:solidFill>
                  <a:srgbClr val="121212"/>
                </a:solidFill>
                <a:effectLst/>
                <a:latin typeface="-apple-system"/>
              </a:rPr>
              <a:t>，简称：</a:t>
            </a:r>
            <a:r>
              <a:rPr lang="en-US" altLang="zh-CN" sz="2000" b="0" i="0" dirty="0">
                <a:solidFill>
                  <a:srgbClr val="121212"/>
                </a:solidFill>
                <a:effectLst/>
                <a:latin typeface="-apple-system"/>
              </a:rPr>
              <a:t>Hot Chips</a:t>
            </a:r>
            <a:r>
              <a:rPr lang="zh-CN" altLang="en-US" sz="2000" b="0" i="0" dirty="0">
                <a:solidFill>
                  <a:srgbClr val="121212"/>
                </a:solidFill>
                <a:effectLst/>
                <a:latin typeface="-apple-system"/>
              </a:rPr>
              <a:t>，高性能</a:t>
            </a:r>
            <a:r>
              <a:rPr lang="zh-CN" altLang="en-US" sz="2000" b="1" i="0" dirty="0">
                <a:solidFill>
                  <a:srgbClr val="121212"/>
                </a:solidFill>
                <a:effectLst/>
                <a:latin typeface="-apple-system"/>
              </a:rPr>
              <a:t>芯片</a:t>
            </a:r>
            <a:r>
              <a:rPr lang="zh-CN" altLang="en-US" sz="2000" b="0" i="0" dirty="0">
                <a:solidFill>
                  <a:srgbClr val="121212"/>
                </a:solidFill>
                <a:effectLst/>
                <a:latin typeface="-apple-system"/>
              </a:rPr>
              <a:t>研讨会</a:t>
            </a:r>
            <a:endParaRPr lang="en-US" altLang="zh-CN" sz="2000" dirty="0">
              <a:solidFill>
                <a:srgbClr val="121212"/>
              </a:solidFill>
              <a:latin typeface="-apple-system"/>
            </a:endParaRPr>
          </a:p>
          <a:p>
            <a:r>
              <a:rPr lang="zh-CN" altLang="en-US" sz="2000" b="1" i="0" dirty="0">
                <a:solidFill>
                  <a:srgbClr val="121212"/>
                </a:solidFill>
                <a:effectLst/>
                <a:latin typeface="-apple-system"/>
              </a:rPr>
              <a:t>顶刊</a:t>
            </a:r>
            <a:endParaRPr lang="en-US" altLang="zh-CN" sz="2000" b="1" i="0" dirty="0">
              <a:solidFill>
                <a:srgbClr val="121212"/>
              </a:solidFill>
              <a:effectLst/>
              <a:latin typeface="-apple-system"/>
            </a:endParaRPr>
          </a:p>
          <a:p>
            <a:r>
              <a:rPr lang="en-US" altLang="zh-CN" sz="2000" b="0" i="0" dirty="0">
                <a:solidFill>
                  <a:srgbClr val="121212"/>
                </a:solidFill>
                <a:effectLst/>
                <a:latin typeface="-apple-system"/>
              </a:rPr>
              <a:t>IEEE Journal of Solid-State Circuits </a:t>
            </a:r>
            <a:r>
              <a:rPr lang="zh-CN" altLang="en-US" sz="2000" b="0" i="0" dirty="0">
                <a:solidFill>
                  <a:srgbClr val="121212"/>
                </a:solidFill>
                <a:effectLst/>
                <a:latin typeface="-apple-system"/>
              </a:rPr>
              <a:t>，简称：</a:t>
            </a:r>
            <a:r>
              <a:rPr lang="en-US" altLang="zh-CN" sz="2000" b="0" i="0" dirty="0">
                <a:solidFill>
                  <a:srgbClr val="121212"/>
                </a:solidFill>
                <a:effectLst/>
                <a:latin typeface="-apple-system"/>
              </a:rPr>
              <a:t>JSSC</a:t>
            </a:r>
            <a:r>
              <a:rPr lang="zh-CN" altLang="en-US" sz="2000" b="0" i="0" dirty="0">
                <a:solidFill>
                  <a:srgbClr val="121212"/>
                </a:solidFill>
                <a:effectLst/>
                <a:latin typeface="Arial" panose="020B0604020202020204" pitchFamily="34" charset="0"/>
                <a:ea typeface="微软雅黑" panose="020B0503020204020204" pitchFamily="34" charset="-122"/>
                <a:cs typeface="+mn-ea"/>
                <a:sym typeface="Arial" panose="020B0604020202020204" pitchFamily="34" charset="0"/>
              </a:rPr>
              <a:t>，固态</a:t>
            </a:r>
            <a:r>
              <a:rPr lang="zh-CN" altLang="en-US" sz="2000" b="1" i="0" dirty="0">
                <a:solidFill>
                  <a:srgbClr val="121212"/>
                </a:solidFill>
                <a:effectLst/>
                <a:latin typeface="Arial" panose="020B0604020202020204" pitchFamily="34" charset="0"/>
                <a:ea typeface="微软雅黑" panose="020B0503020204020204" pitchFamily="34" charset="-122"/>
                <a:cs typeface="+mn-ea"/>
                <a:sym typeface="Arial" panose="020B0604020202020204" pitchFamily="34" charset="0"/>
              </a:rPr>
              <a:t>电路</a:t>
            </a:r>
            <a:r>
              <a:rPr lang="zh-CN" altLang="en-US" sz="2000" b="0" i="0" dirty="0">
                <a:solidFill>
                  <a:srgbClr val="121212"/>
                </a:solidFill>
                <a:effectLst/>
                <a:latin typeface="Arial" panose="020B0604020202020204" pitchFamily="34" charset="0"/>
                <a:ea typeface="微软雅黑" panose="020B0503020204020204" pitchFamily="34" charset="-122"/>
                <a:cs typeface="+mn-ea"/>
                <a:sym typeface="Arial" panose="020B0604020202020204" pitchFamily="34" charset="0"/>
              </a:rPr>
              <a:t>期刊</a:t>
            </a:r>
            <a:endParaRPr lang="en-US" altLang="zh-CN" sz="2000" dirty="0">
              <a:solidFill>
                <a:srgbClr val="121212"/>
              </a:solidFill>
              <a:latin typeface="-apple-system"/>
              <a:ea typeface="微软雅黑" panose="020B0503020204020204" pitchFamily="34" charset="-122"/>
              <a:cs typeface="+mn-ea"/>
              <a:sym typeface="Arial" panose="020B0604020202020204" pitchFamily="34" charset="0"/>
            </a:endParaRPr>
          </a:p>
        </p:txBody>
      </p:sp>
      <p:pic>
        <p:nvPicPr>
          <p:cNvPr id="5" name="图片 4"/>
          <p:cNvPicPr>
            <a:picLocks noChangeAspect="1"/>
          </p:cNvPicPr>
          <p:nvPr/>
        </p:nvPicPr>
        <p:blipFill>
          <a:blip r:embed="rId2"/>
          <a:stretch>
            <a:fillRect/>
          </a:stretch>
        </p:blipFill>
        <p:spPr>
          <a:xfrm>
            <a:off x="1745219" y="3434480"/>
            <a:ext cx="6691495" cy="3484575"/>
          </a:xfrm>
          <a:prstGeom prst="rect">
            <a:avLst/>
          </a:prstGeom>
        </p:spPr>
      </p:pic>
      <p:sp>
        <p:nvSpPr>
          <p:cNvPr id="6" name="文本框 5"/>
          <p:cNvSpPr txBox="1"/>
          <p:nvPr/>
        </p:nvSpPr>
        <p:spPr>
          <a:xfrm>
            <a:off x="8774005" y="4336199"/>
            <a:ext cx="1979436" cy="646331"/>
          </a:xfrm>
          <a:prstGeom prst="rect">
            <a:avLst/>
          </a:prstGeom>
          <a:noFill/>
        </p:spPr>
        <p:txBody>
          <a:bodyPr wrap="square" rtlCol="0">
            <a:spAutoFit/>
          </a:bodyPr>
          <a:lstStyle/>
          <a:p>
            <a:pPr algn="ctr"/>
            <a:r>
              <a:rPr lang="zh-CN" altLang="en-US" dirty="0">
                <a:sym typeface="Arial" panose="020B0604020202020204" pitchFamily="34" charset="0"/>
              </a:rPr>
              <a:t>重点是</a:t>
            </a:r>
            <a:r>
              <a:rPr lang="zh-CN" altLang="en-US" dirty="0">
                <a:solidFill>
                  <a:srgbClr val="FF0000"/>
                </a:solidFill>
                <a:sym typeface="Arial" panose="020B0604020202020204" pitchFamily="34" charset="0"/>
              </a:rPr>
              <a:t>电路</a:t>
            </a:r>
            <a:r>
              <a:rPr lang="zh-CN" altLang="en-US" dirty="0">
                <a:sym typeface="Arial" panose="020B0604020202020204" pitchFamily="34" charset="0"/>
              </a:rPr>
              <a:t>相关的词汇和术语！</a:t>
            </a:r>
            <a:endParaRPr lang="zh-CN" altLang="en-US" dirty="0">
              <a:sym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9" name="组合 8"/>
          <p:cNvGrpSpPr/>
          <p:nvPr/>
        </p:nvGrpSpPr>
        <p:grpSpPr>
          <a:xfrm>
            <a:off x="10177780" y="329882"/>
            <a:ext cx="1512002" cy="444892"/>
            <a:chOff x="9556201" y="498129"/>
            <a:chExt cx="1993881" cy="586680"/>
          </a:xfrm>
        </p:grpSpPr>
        <p:grpSp>
          <p:nvGrpSpPr>
            <p:cNvPr id="11" name="组合 10"/>
            <p:cNvGrpSpPr/>
            <p:nvPr userDrawn="1"/>
          </p:nvGrpSpPr>
          <p:grpSpPr>
            <a:xfrm>
              <a:off x="10239376" y="968937"/>
              <a:ext cx="1307697" cy="96254"/>
              <a:chOff x="4616246" y="3878362"/>
              <a:chExt cx="5571416" cy="410087"/>
            </a:xfrm>
            <a:solidFill>
              <a:schemeClr val="tx1">
                <a:alpha val="80000"/>
              </a:schemeClr>
            </a:solidFill>
          </p:grpSpPr>
          <p:sp>
            <p:nvSpPr>
              <p:cNvPr id="49"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2" name="组合 11"/>
            <p:cNvGrpSpPr/>
            <p:nvPr userDrawn="1"/>
          </p:nvGrpSpPr>
          <p:grpSpPr>
            <a:xfrm>
              <a:off x="10237120" y="539555"/>
              <a:ext cx="1312962" cy="375239"/>
              <a:chOff x="4606634" y="2048989"/>
              <a:chExt cx="5593843" cy="1598699"/>
            </a:xfrm>
            <a:solidFill>
              <a:schemeClr val="accent1">
                <a:alpha val="80000"/>
              </a:schemeClr>
            </a:solidFill>
          </p:grpSpPr>
          <p:sp>
            <p:nvSpPr>
              <p:cNvPr id="37"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3" name="组合 12"/>
            <p:cNvGrpSpPr/>
            <p:nvPr userDrawn="1"/>
          </p:nvGrpSpPr>
          <p:grpSpPr>
            <a:xfrm>
              <a:off x="9556201" y="498129"/>
              <a:ext cx="588050" cy="586680"/>
              <a:chOff x="2105799" y="20055838"/>
              <a:chExt cx="6748090" cy="6732363"/>
            </a:xfrm>
            <a:solidFill>
              <a:schemeClr val="accent1">
                <a:alpha val="80000"/>
              </a:schemeClr>
            </a:solidFill>
          </p:grpSpPr>
          <p:sp>
            <p:nvSpPr>
              <p:cNvPr id="14"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5"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3.</a:t>
            </a:r>
            <a:r>
              <a:rPr lang="zh-CN" altLang="en-US" dirty="0">
                <a:latin typeface="Arial" panose="020B0604020202020204" pitchFamily="34" charset="0"/>
                <a:ea typeface="微软雅黑" panose="020B0503020204020204" pitchFamily="34" charset="-122"/>
                <a:sym typeface="Arial" panose="020B0604020202020204" pitchFamily="34" charset="0"/>
              </a:rPr>
              <a:t>微词云</a:t>
            </a:r>
            <a:r>
              <a:rPr lang="en-US" altLang="zh-CN" dirty="0">
                <a:latin typeface="Arial" panose="020B0604020202020204" pitchFamily="34" charset="0"/>
                <a:ea typeface="微软雅黑" panose="020B0503020204020204" pitchFamily="34" charset="-122"/>
                <a:sym typeface="Arial" panose="020B0604020202020204" pitchFamily="34" charset="0"/>
              </a:rPr>
              <a:t>-</a:t>
            </a:r>
            <a:r>
              <a:rPr lang="zh-CN" altLang="en-US" dirty="0">
                <a:latin typeface="Arial" panose="020B0604020202020204" pitchFamily="34" charset="0"/>
                <a:ea typeface="微软雅黑" panose="020B0503020204020204" pitchFamily="34" charset="-122"/>
                <a:sym typeface="Arial" panose="020B0604020202020204" pitchFamily="34" charset="0"/>
              </a:rPr>
              <a:t>英文词频分析</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6" name="组合 65"/>
          <p:cNvGrpSpPr/>
          <p:nvPr/>
        </p:nvGrpSpPr>
        <p:grpSpPr>
          <a:xfrm>
            <a:off x="528706" y="867990"/>
            <a:ext cx="2433027" cy="0"/>
            <a:chOff x="7460343" y="1311756"/>
            <a:chExt cx="2433027" cy="0"/>
          </a:xfrm>
        </p:grpSpPr>
        <p:cxnSp>
          <p:nvCxnSpPr>
            <p:cNvPr id="67" name="直接连接符 66"/>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4" name="图片 3"/>
          <p:cNvPicPr>
            <a:picLocks noChangeAspect="1"/>
          </p:cNvPicPr>
          <p:nvPr/>
        </p:nvPicPr>
        <p:blipFill>
          <a:blip r:embed="rId2"/>
          <a:stretch>
            <a:fillRect/>
          </a:stretch>
        </p:blipFill>
        <p:spPr>
          <a:xfrm>
            <a:off x="595738" y="1087691"/>
            <a:ext cx="11091762" cy="545150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5639307" y="3384380"/>
            <a:ext cx="4604818" cy="768415"/>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en-US" altLang="zh-CN"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100</a:t>
            </a: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高频词汇总</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iṩ1îḍe"/>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Part 02</a:t>
            </a:r>
            <a:endPar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矩形 76"/>
          <p:cNvSpPr/>
          <p:nvPr/>
        </p:nvSpPr>
        <p:spPr>
          <a:xfrm>
            <a:off x="5752531" y="4156671"/>
            <a:ext cx="4365257" cy="33855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1600" b="0" i="0" dirty="0">
                <a:solidFill>
                  <a:srgbClr val="101214"/>
                </a:solidFill>
                <a:effectLst/>
                <a:latin typeface="Monotype Corsiva" panose="03010101010201010101" pitchFamily="66" charset="0"/>
              </a:rPr>
              <a:t>A summary of 100 professional high-frequency words</a:t>
            </a:r>
            <a:endParaRPr kumimoji="0" lang="zh-CN" altLang="en-US" sz="1600" b="0" i="0" u="none" strike="noStrike" kern="1200" cap="none" spc="0" normalizeH="0" baseline="0" noProof="0" dirty="0">
              <a:ln>
                <a:noFill/>
              </a:ln>
              <a:solidFill>
                <a:sysClr val="windowText" lastClr="000000"/>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631327"/>
        </p:xfrm>
        <a:graphic>
          <a:graphicData uri="http://schemas.openxmlformats.org/drawingml/2006/table">
            <a:tbl>
              <a:tblPr firstRow="1" bandRow="1">
                <a:tableStyleId>{5C22544A-7EE6-4342-B048-85BDC9FD1C3A}</a:tableStyleId>
              </a:tblPr>
              <a:tblGrid>
                <a:gridCol w="2611840"/>
                <a:gridCol w="2611840"/>
                <a:gridCol w="2611840"/>
                <a:gridCol w="2611840"/>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Application Specific Integrated Circuit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800" b="1" i="0" kern="1200" dirty="0">
                          <a:solidFill>
                            <a:schemeClr val="dk1"/>
                          </a:solidFill>
                          <a:effectLst/>
                          <a:latin typeface="+mn-lt"/>
                          <a:ea typeface="+mn-ea"/>
                          <a:cs typeface="+mn-cs"/>
                        </a:rPr>
                        <a:t>ASIC</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专用集成电路</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Auto Place and Route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APR</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自动布局布线</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Analog-to-Digital Converter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ADC</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模数转换电路</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accelerator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加速器</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Arithmetic and logic unit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ALU</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算术逻辑单元</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address</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地址</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amplitude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振幅</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bandwidth</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带宽</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bias</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偏差，误差</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Computer Aided Design</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CAD</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计算机辅助设计工具</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100</a:t>
            </a:r>
            <a:r>
              <a:rPr lang="zh-CN" altLang="en-US" dirty="0">
                <a:sym typeface="Arial" panose="020B0604020202020204" pitchFamily="34" charset="0"/>
              </a:rPr>
              <a:t>高频词汇总 （</a:t>
            </a:r>
            <a:r>
              <a:rPr lang="en-US" altLang="zh-CN" dirty="0">
                <a:sym typeface="Arial" panose="020B0604020202020204" pitchFamily="34" charset="0"/>
              </a:rPr>
              <a:t>A~Z</a:t>
            </a:r>
            <a:r>
              <a:rPr lang="zh-CN" altLang="en-US" dirty="0">
                <a:sym typeface="Arial" panose="020B0604020202020204" pitchFamily="34" charset="0"/>
              </a:rPr>
              <a:t>）</a:t>
            </a:r>
            <a:endParaRPr lang="zh-CN" altLang="en-US" dirty="0">
              <a:sym typeface="Arial" panose="020B0604020202020204" pitchFamily="34" charset="0"/>
            </a:endParaRPr>
          </a:p>
        </p:txBody>
      </p:sp>
      <p:graphicFrame>
        <p:nvGraphicFramePr>
          <p:cNvPr id="6" name="表格 5"/>
          <p:cNvGraphicFramePr>
            <a:graphicFrameLocks noGrp="1"/>
          </p:cNvGraphicFramePr>
          <p:nvPr/>
        </p:nvGraphicFramePr>
        <p:xfrm>
          <a:off x="931688" y="1068654"/>
          <a:ext cx="10447360" cy="5631327"/>
        </p:xfrm>
        <a:graphic>
          <a:graphicData uri="http://schemas.openxmlformats.org/drawingml/2006/table">
            <a:tbl>
              <a:tblPr firstRow="1" bandRow="1">
                <a:tableStyleId>{5C22544A-7EE6-4342-B048-85BDC9FD1C3A}</a:tableStyleId>
              </a:tblPr>
              <a:tblGrid>
                <a:gridCol w="2666535"/>
                <a:gridCol w="2557145"/>
                <a:gridCol w="2611840"/>
                <a:gridCol w="2611840"/>
              </a:tblGrid>
              <a:tr h="483463">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英文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缩写</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中文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频次</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chip</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芯片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coverage</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覆盖率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Complex Programmable Logic Device</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CPLD</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复杂可编程器件</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Controller Area Network</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CAN</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国际标准串行通信协议</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Complementary Metal Oxide Semiconductor</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CMOS</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互补金属氧化物半导体</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b="0" i="0" kern="1200" dirty="0">
                        <a:solidFill>
                          <a:schemeClr val="dk1"/>
                        </a:solidFill>
                        <a:effectLst/>
                        <a:latin typeface="+mn-lt"/>
                        <a:ea typeface="+mn-ea"/>
                        <a:cs typeface="+mn-cs"/>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err="1">
                          <a:solidFill>
                            <a:schemeClr val="dk1"/>
                          </a:solidFill>
                          <a:effectLst/>
                          <a:latin typeface="+mn-lt"/>
                          <a:ea typeface="+mn-ea"/>
                          <a:cs typeface="+mn-cs"/>
                        </a:rPr>
                        <a:t>chiplet</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芯粒、晶片</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channel</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信道</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circuit</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sz="1800" b="1" i="0" kern="1200" dirty="0">
                          <a:solidFill>
                            <a:schemeClr val="dk1"/>
                          </a:solidFill>
                          <a:effectLst/>
                          <a:latin typeface="+mn-lt"/>
                          <a:ea typeface="+mn-ea"/>
                          <a:cs typeface="+mn-cs"/>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sym typeface="Arial" panose="020B0604020202020204" pitchFamily="34" charset="0"/>
                        </a:rPr>
                        <a:t>电路</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cascade</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sym typeface="Arial" panose="020B0604020202020204" pitchFamily="34" charset="0"/>
                        </a:rPr>
                        <a:t>级联</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83463">
                <a:tc>
                  <a:txBody>
                    <a:bodyPr/>
                    <a:lstStyle/>
                    <a:p>
                      <a:pPr algn="ctr"/>
                      <a:r>
                        <a:rPr lang="en-US" altLang="zh-CN" sz="1800" b="0" i="0" kern="1200" dirty="0">
                          <a:solidFill>
                            <a:schemeClr val="dk1"/>
                          </a:solidFill>
                          <a:effectLst/>
                          <a:latin typeface="+mn-lt"/>
                          <a:ea typeface="+mn-ea"/>
                          <a:cs typeface="+mn-cs"/>
                        </a:rPr>
                        <a:t>calibration</a:t>
                      </a:r>
                      <a:endParaRPr lang="zh-CN" altLang="en-US" b="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b="1"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zh-CN" altLang="en-US" sz="1800" b="0" i="0" kern="1200" dirty="0">
                          <a:solidFill>
                            <a:schemeClr val="dk1"/>
                          </a:solidFill>
                          <a:effectLst/>
                          <a:latin typeface="+mn-lt"/>
                          <a:ea typeface="+mn-ea"/>
                          <a:cs typeface="+mn-cs"/>
                        </a:rPr>
                        <a:t>校准</a:t>
                      </a:r>
                      <a:endParaRPr lang="zh-CN" altLang="en-US"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dk1"/>
                          </a:solidFill>
                          <a:effectLst/>
                          <a:latin typeface="+mn-lt"/>
                          <a:ea typeface="+mn-ea"/>
                          <a:cs typeface="+mn-cs"/>
                        </a:rPr>
                        <a:t>★★</a:t>
                      </a:r>
                      <a:endParaRPr lang="zh-CN" altLang="en-US"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p:sld>
</file>

<file path=ppt/tags/tag1.xml><?xml version="1.0" encoding="utf-8"?>
<p:tagLst xmlns:p="http://schemas.openxmlformats.org/presentationml/2006/main">
  <p:tag name="commondata" val="eyJoZGlkIjoiMGVlMDBlY2U5OGRiY2RiZDkwMWUwYTBjMmYwMTUxZWMifQ=="/>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3667</Words>
  <Application>WPS 演示</Application>
  <PresentationFormat>宽屏</PresentationFormat>
  <Paragraphs>982</Paragraphs>
  <Slides>18</Slides>
  <Notes>18</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18</vt:i4>
      </vt:variant>
    </vt:vector>
  </HeadingPairs>
  <TitlesOfParts>
    <vt:vector size="34" baseType="lpstr">
      <vt:lpstr>Arial</vt:lpstr>
      <vt:lpstr>宋体</vt:lpstr>
      <vt:lpstr>Wingdings</vt:lpstr>
      <vt:lpstr>微软雅黑</vt:lpstr>
      <vt:lpstr>经典圆体简</vt:lpstr>
      <vt:lpstr>Arial</vt:lpstr>
      <vt:lpstr>Monotype Corsiva</vt:lpstr>
      <vt:lpstr>等线</vt:lpstr>
      <vt:lpstr>Times New Roman</vt:lpstr>
      <vt:lpstr>PingFang SC</vt:lpstr>
      <vt:lpstr>Segoe Print</vt:lpstr>
      <vt:lpstr>-apple-system</vt:lpstr>
      <vt:lpstr>Arial Unicode MS</vt:lpstr>
      <vt:lpstr>Calibri</vt:lpstr>
      <vt:lpstr>自定义设计方案</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100高频词汇总 （A~Z）</vt:lpstr>
      <vt:lpstr>100高频词汇总 （A~Z）</vt:lpstr>
      <vt:lpstr>100高频词汇总 （A~Z）</vt:lpstr>
      <vt:lpstr>100高频词汇总 （A~Z）</vt:lpstr>
      <vt:lpstr>100高频词汇总 （A~Z）</vt:lpstr>
      <vt:lpstr>100高频词汇总 （A~Z）</vt:lpstr>
      <vt:lpstr>100高频词汇总 （A~Z）</vt:lpstr>
      <vt:lpstr>100高频词汇总 （A~Z）</vt:lpstr>
      <vt:lpstr>100高频词汇总 （A~Z）</vt:lpstr>
      <vt:lpstr>100高频词汇总 （A~Z）</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龙翔天驱</cp:lastModifiedBy>
  <cp:revision>269</cp:revision>
  <dcterms:created xsi:type="dcterms:W3CDTF">2018-12-09T14:29:00Z</dcterms:created>
  <dcterms:modified xsi:type="dcterms:W3CDTF">2024-09-07T17:27:10Z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FAC508FE30BB4055B69CAB5C94C91E6B_12</vt:lpwstr>
  </property>
  <property fmtid="{D5CDD505-2E9C-101B-9397-08002B2CF9AE}" pid="12" name="KSOProductBuildVer">
    <vt:lpwstr>2052-12.1.0.17827</vt:lpwstr>
  </property>
</Properties>
</file>

<file path=docProps/thumbnail.jpeg>
</file>